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3" r:id="rId4"/>
  </p:sldMasterIdLst>
  <p:notesMasterIdLst>
    <p:notesMasterId r:id="rId12"/>
  </p:notesMasterIdLst>
  <p:handoutMasterIdLst>
    <p:handoutMasterId r:id="rId13"/>
  </p:handoutMasterIdLst>
  <p:sldIdLst>
    <p:sldId id="2147472857" r:id="rId5"/>
    <p:sldId id="260" r:id="rId6"/>
    <p:sldId id="261" r:id="rId7"/>
    <p:sldId id="2147472862" r:id="rId8"/>
    <p:sldId id="2141411160" r:id="rId9"/>
    <p:sldId id="2147481429" r:id="rId10"/>
    <p:sldId id="2147472855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DC2FDE-C71D-9422-1A56-63B0499BE7B4}" name="LeBouef, David" initials="LD" userId="S::david.lebouef@quintiles.com::2263cf62-1491-4aba-8ffd-841d72c8fe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4F4F4"/>
    <a:srgbClr val="DA291C"/>
    <a:srgbClr val="959CA0"/>
    <a:srgbClr val="FE8A12"/>
    <a:srgbClr val="F4C65A"/>
    <a:srgbClr val="FFE2C4"/>
    <a:srgbClr val="FEC488"/>
    <a:srgbClr val="7FD1EF"/>
    <a:srgbClr val="A1D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01932-231E-44EE-BBE1-2B2115C14480}" v="3" dt="2025-09-03T12:03:59.084"/>
    <p1510:client id="{52A1D972-0FD7-2DF5-E1A1-C88E313F6BCC}" v="28" dt="2025-09-02T15:30:45.712"/>
    <p1510:client id="{7A0D07F6-F66A-4EA2-8A9C-29166B9F9B19}" v="2" dt="2025-09-03T12:42:06.619"/>
    <p1510:client id="{A98E42C2-CC67-4375-A970-CC23B743BF5D}" v="1" dt="2025-09-03T12:51:01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9/5/2025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9/5/2025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Event and Webinar data is information they should already be providing  - we have found that this Is not always the case and there are gaps and suggest team's review.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8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</a:t>
            </a:r>
            <a:br>
              <a:rPr lang="en-US"/>
            </a:br>
            <a:r>
              <a:rPr lang="en-US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5825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5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6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157206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711C25-1E32-D856-3159-AA194B0AE59F}"/>
              </a:ext>
            </a:extLst>
          </p:cNvPr>
          <p:cNvSpPr/>
          <p:nvPr userDrawn="1"/>
        </p:nvSpPr>
        <p:spPr>
          <a:xfrm rot="-2700000">
            <a:off x="7890787" y="-1101899"/>
            <a:ext cx="3375142" cy="3358615"/>
          </a:xfrm>
          <a:custGeom>
            <a:avLst/>
            <a:gdLst>
              <a:gd name="connsiteX0" fmla="*/ 824841 w 3375142"/>
              <a:gd name="connsiteY0" fmla="*/ 0 h 3358615"/>
              <a:gd name="connsiteX1" fmla="*/ 3375142 w 3375142"/>
              <a:gd name="connsiteY1" fmla="*/ 2550301 h 3358615"/>
              <a:gd name="connsiteX2" fmla="*/ 3375142 w 3375142"/>
              <a:gd name="connsiteY2" fmla="*/ 2834570 h 3358615"/>
              <a:gd name="connsiteX3" fmla="*/ 2851097 w 3375142"/>
              <a:gd name="connsiteY3" fmla="*/ 3358615 h 3358615"/>
              <a:gd name="connsiteX4" fmla="*/ 524045 w 3375142"/>
              <a:gd name="connsiteY4" fmla="*/ 3358615 h 3358615"/>
              <a:gd name="connsiteX5" fmla="*/ 0 w 3375142"/>
              <a:gd name="connsiteY5" fmla="*/ 2834570 h 3358615"/>
              <a:gd name="connsiteX6" fmla="*/ 0 w 3375142"/>
              <a:gd name="connsiteY6" fmla="*/ 524045 h 3358615"/>
              <a:gd name="connsiteX7" fmla="*/ 524045 w 3375142"/>
              <a:gd name="connsiteY7" fmla="*/ 0 h 3358615"/>
              <a:gd name="connsiteX0" fmla="*/ 3375142 w 3466582"/>
              <a:gd name="connsiteY0" fmla="*/ 2550301 h 3358615"/>
              <a:gd name="connsiteX1" fmla="*/ 3375142 w 3466582"/>
              <a:gd name="connsiteY1" fmla="*/ 2834570 h 3358615"/>
              <a:gd name="connsiteX2" fmla="*/ 2851097 w 3466582"/>
              <a:gd name="connsiteY2" fmla="*/ 3358615 h 3358615"/>
              <a:gd name="connsiteX3" fmla="*/ 524045 w 3466582"/>
              <a:gd name="connsiteY3" fmla="*/ 3358615 h 3358615"/>
              <a:gd name="connsiteX4" fmla="*/ 0 w 3466582"/>
              <a:gd name="connsiteY4" fmla="*/ 2834570 h 3358615"/>
              <a:gd name="connsiteX5" fmla="*/ 0 w 3466582"/>
              <a:gd name="connsiteY5" fmla="*/ 524045 h 3358615"/>
              <a:gd name="connsiteX6" fmla="*/ 524045 w 3466582"/>
              <a:gd name="connsiteY6" fmla="*/ 0 h 3358615"/>
              <a:gd name="connsiteX7" fmla="*/ 824841 w 3466582"/>
              <a:gd name="connsiteY7" fmla="*/ 0 h 3358615"/>
              <a:gd name="connsiteX8" fmla="*/ 3466582 w 3466582"/>
              <a:gd name="connsiteY8" fmla="*/ 2641741 h 3358615"/>
              <a:gd name="connsiteX0" fmla="*/ 3375142 w 3375142"/>
              <a:gd name="connsiteY0" fmla="*/ 2550301 h 3358615"/>
              <a:gd name="connsiteX1" fmla="*/ 3375142 w 3375142"/>
              <a:gd name="connsiteY1" fmla="*/ 2834570 h 3358615"/>
              <a:gd name="connsiteX2" fmla="*/ 2851097 w 3375142"/>
              <a:gd name="connsiteY2" fmla="*/ 3358615 h 3358615"/>
              <a:gd name="connsiteX3" fmla="*/ 524045 w 3375142"/>
              <a:gd name="connsiteY3" fmla="*/ 3358615 h 3358615"/>
              <a:gd name="connsiteX4" fmla="*/ 0 w 3375142"/>
              <a:gd name="connsiteY4" fmla="*/ 2834570 h 3358615"/>
              <a:gd name="connsiteX5" fmla="*/ 0 w 3375142"/>
              <a:gd name="connsiteY5" fmla="*/ 524045 h 3358615"/>
              <a:gd name="connsiteX6" fmla="*/ 524045 w 3375142"/>
              <a:gd name="connsiteY6" fmla="*/ 0 h 3358615"/>
              <a:gd name="connsiteX7" fmla="*/ 824841 w 3375142"/>
              <a:gd name="connsiteY7" fmla="*/ 0 h 33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142" h="3358615">
                <a:moveTo>
                  <a:pt x="3375142" y="2550301"/>
                </a:moveTo>
                <a:lnTo>
                  <a:pt x="3375142" y="2834570"/>
                </a:lnTo>
                <a:cubicBezTo>
                  <a:pt x="3375142" y="3123992"/>
                  <a:pt x="3140519" y="3358615"/>
                  <a:pt x="2851097" y="3358615"/>
                </a:cubicBezTo>
                <a:lnTo>
                  <a:pt x="524045" y="3358615"/>
                </a:lnTo>
                <a:cubicBezTo>
                  <a:pt x="234623" y="3358615"/>
                  <a:pt x="0" y="3123992"/>
                  <a:pt x="0" y="2834570"/>
                </a:cubicBezTo>
                <a:lnTo>
                  <a:pt x="0" y="524045"/>
                </a:lnTo>
                <a:cubicBezTo>
                  <a:pt x="0" y="234623"/>
                  <a:pt x="234623" y="0"/>
                  <a:pt x="524045" y="0"/>
                </a:cubicBezTo>
                <a:lnTo>
                  <a:pt x="824841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A477D-265C-9608-FDB2-0CC08A6EB248}"/>
              </a:ext>
            </a:extLst>
          </p:cNvPr>
          <p:cNvSpPr/>
          <p:nvPr userDrawn="1"/>
        </p:nvSpPr>
        <p:spPr>
          <a:xfrm rot="-2700000">
            <a:off x="8628149" y="-1411464"/>
            <a:ext cx="3721275" cy="4628377"/>
          </a:xfrm>
          <a:custGeom>
            <a:avLst/>
            <a:gdLst>
              <a:gd name="connsiteX0" fmla="*/ 823095 w 3721275"/>
              <a:gd name="connsiteY0" fmla="*/ 0 h 4628377"/>
              <a:gd name="connsiteX1" fmla="*/ 3721275 w 3721275"/>
              <a:gd name="connsiteY1" fmla="*/ 2898181 h 4628377"/>
              <a:gd name="connsiteX2" fmla="*/ 1991079 w 3721275"/>
              <a:gd name="connsiteY2" fmla="*/ 4628377 h 4628377"/>
              <a:gd name="connsiteX3" fmla="*/ 648536 w 3721275"/>
              <a:gd name="connsiteY3" fmla="*/ 4628377 h 4628377"/>
              <a:gd name="connsiteX4" fmla="*/ 0 w 3721275"/>
              <a:gd name="connsiteY4" fmla="*/ 3979841 h 4628377"/>
              <a:gd name="connsiteX5" fmla="*/ 0 w 3721275"/>
              <a:gd name="connsiteY5" fmla="*/ 648536 h 4628377"/>
              <a:gd name="connsiteX6" fmla="*/ 648536 w 3721275"/>
              <a:gd name="connsiteY6" fmla="*/ 0 h 46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275" h="4628377">
                <a:moveTo>
                  <a:pt x="823095" y="0"/>
                </a:moveTo>
                <a:lnTo>
                  <a:pt x="3721275" y="2898181"/>
                </a:lnTo>
                <a:lnTo>
                  <a:pt x="1991079" y="4628377"/>
                </a:lnTo>
                <a:lnTo>
                  <a:pt x="648536" y="4628377"/>
                </a:lnTo>
                <a:cubicBezTo>
                  <a:pt x="290359" y="4628377"/>
                  <a:pt x="0" y="4338018"/>
                  <a:pt x="0" y="3979841"/>
                </a:cubicBezTo>
                <a:lnTo>
                  <a:pt x="0" y="648536"/>
                </a:lnTo>
                <a:cubicBezTo>
                  <a:pt x="0" y="290359"/>
                  <a:pt x="290359" y="0"/>
                  <a:pt x="648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3269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076B7C-F202-996E-7DFF-5D02CB251F3F}"/>
              </a:ext>
            </a:extLst>
          </p:cNvPr>
          <p:cNvSpPr/>
          <p:nvPr userDrawn="1"/>
        </p:nvSpPr>
        <p:spPr>
          <a:xfrm rot="2700000">
            <a:off x="10287508" y="-38027"/>
            <a:ext cx="2386306" cy="3251042"/>
          </a:xfrm>
          <a:custGeom>
            <a:avLst/>
            <a:gdLst>
              <a:gd name="connsiteX0" fmla="*/ 0 w 2386306"/>
              <a:gd name="connsiteY0" fmla="*/ 573618 h 3251042"/>
              <a:gd name="connsiteX1" fmla="*/ 573618 w 2386306"/>
              <a:gd name="connsiteY1" fmla="*/ 0 h 3251042"/>
              <a:gd name="connsiteX2" fmla="*/ 2386306 w 2386306"/>
              <a:gd name="connsiteY2" fmla="*/ 1812689 h 3251042"/>
              <a:gd name="connsiteX3" fmla="*/ 2386306 w 2386306"/>
              <a:gd name="connsiteY3" fmla="*/ 2894719 h 3251042"/>
              <a:gd name="connsiteX4" fmla="*/ 2029983 w 2386306"/>
              <a:gd name="connsiteY4" fmla="*/ 3251042 h 3251042"/>
              <a:gd name="connsiteX5" fmla="*/ 356323 w 2386306"/>
              <a:gd name="connsiteY5" fmla="*/ 3251042 h 3251042"/>
              <a:gd name="connsiteX6" fmla="*/ 0 w 2386306"/>
              <a:gd name="connsiteY6" fmla="*/ 2894719 h 32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06" h="3251042">
                <a:moveTo>
                  <a:pt x="0" y="573618"/>
                </a:moveTo>
                <a:lnTo>
                  <a:pt x="573618" y="0"/>
                </a:lnTo>
                <a:lnTo>
                  <a:pt x="2386306" y="1812689"/>
                </a:lnTo>
                <a:lnTo>
                  <a:pt x="2386306" y="2894719"/>
                </a:lnTo>
                <a:cubicBezTo>
                  <a:pt x="2386306" y="3091511"/>
                  <a:pt x="2226775" y="3251042"/>
                  <a:pt x="2029983" y="3251042"/>
                </a:cubicBezTo>
                <a:lnTo>
                  <a:pt x="356323" y="3251042"/>
                </a:lnTo>
                <a:cubicBezTo>
                  <a:pt x="159531" y="3251042"/>
                  <a:pt x="0" y="3091511"/>
                  <a:pt x="0" y="28947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F6A970-AE29-6F75-C4C8-B187F617CAEC}"/>
              </a:ext>
            </a:extLst>
          </p:cNvPr>
          <p:cNvSpPr/>
          <p:nvPr userDrawn="1"/>
        </p:nvSpPr>
        <p:spPr>
          <a:xfrm rot="2700000">
            <a:off x="10132011" y="1200350"/>
            <a:ext cx="2806378" cy="2807032"/>
          </a:xfrm>
          <a:custGeom>
            <a:avLst/>
            <a:gdLst>
              <a:gd name="connsiteX0" fmla="*/ 93508 w 2806378"/>
              <a:gd name="connsiteY0" fmla="*/ 93507 h 2807032"/>
              <a:gd name="connsiteX1" fmla="*/ 319254 w 2806378"/>
              <a:gd name="connsiteY1" fmla="*/ 0 h 2807032"/>
              <a:gd name="connsiteX2" fmla="*/ 928529 w 2806378"/>
              <a:gd name="connsiteY2" fmla="*/ 0 h 2807032"/>
              <a:gd name="connsiteX3" fmla="*/ 2806378 w 2806378"/>
              <a:gd name="connsiteY3" fmla="*/ 1877849 h 2807032"/>
              <a:gd name="connsiteX4" fmla="*/ 2806378 w 2806378"/>
              <a:gd name="connsiteY4" fmla="*/ 2487778 h 2807032"/>
              <a:gd name="connsiteX5" fmla="*/ 2487124 w 2806378"/>
              <a:gd name="connsiteY5" fmla="*/ 2807032 h 2807032"/>
              <a:gd name="connsiteX6" fmla="*/ 319254 w 2806378"/>
              <a:gd name="connsiteY6" fmla="*/ 2807032 h 2807032"/>
              <a:gd name="connsiteX7" fmla="*/ 0 w 2806378"/>
              <a:gd name="connsiteY7" fmla="*/ 2487778 h 2807032"/>
              <a:gd name="connsiteX8" fmla="*/ 0 w 2806378"/>
              <a:gd name="connsiteY8" fmla="*/ 319254 h 2807032"/>
              <a:gd name="connsiteX9" fmla="*/ 93508 w 2806378"/>
              <a:gd name="connsiteY9" fmla="*/ 93507 h 28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378" h="2807032">
                <a:moveTo>
                  <a:pt x="93508" y="93507"/>
                </a:moveTo>
                <a:cubicBezTo>
                  <a:pt x="151281" y="35733"/>
                  <a:pt x="231095" y="0"/>
                  <a:pt x="319254" y="0"/>
                </a:cubicBezTo>
                <a:lnTo>
                  <a:pt x="928529" y="0"/>
                </a:lnTo>
                <a:lnTo>
                  <a:pt x="2806378" y="1877849"/>
                </a:lnTo>
                <a:lnTo>
                  <a:pt x="2806378" y="2487778"/>
                </a:lnTo>
                <a:cubicBezTo>
                  <a:pt x="2806378" y="2664097"/>
                  <a:pt x="2663443" y="2807032"/>
                  <a:pt x="2487124" y="2807032"/>
                </a:cubicBezTo>
                <a:lnTo>
                  <a:pt x="319254" y="2807032"/>
                </a:lnTo>
                <a:cubicBezTo>
                  <a:pt x="142935" y="2807032"/>
                  <a:pt x="0" y="2664097"/>
                  <a:pt x="0" y="2487778"/>
                </a:cubicBezTo>
                <a:lnTo>
                  <a:pt x="0" y="319254"/>
                </a:lnTo>
                <a:cubicBezTo>
                  <a:pt x="0" y="231094"/>
                  <a:pt x="35734" y="151281"/>
                  <a:pt x="93508" y="935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95510-407A-9229-034C-83CA1804EAD4}"/>
              </a:ext>
            </a:extLst>
          </p:cNvPr>
          <p:cNvSpPr/>
          <p:nvPr userDrawn="1"/>
        </p:nvSpPr>
        <p:spPr>
          <a:xfrm rot="2700000">
            <a:off x="10839088" y="1250954"/>
            <a:ext cx="2705824" cy="2705824"/>
          </a:xfrm>
          <a:custGeom>
            <a:avLst/>
            <a:gdLst>
              <a:gd name="connsiteX0" fmla="*/ 0 w 2705824"/>
              <a:gd name="connsiteY0" fmla="*/ 0 h 2705824"/>
              <a:gd name="connsiteX1" fmla="*/ 2705824 w 2705824"/>
              <a:gd name="connsiteY1" fmla="*/ 2705824 h 2705824"/>
              <a:gd name="connsiteX2" fmla="*/ 306766 w 2705824"/>
              <a:gd name="connsiteY2" fmla="*/ 2705824 h 2705824"/>
              <a:gd name="connsiteX3" fmla="*/ 0 w 2705824"/>
              <a:gd name="connsiteY3" fmla="*/ 2399058 h 2705824"/>
              <a:gd name="connsiteX0" fmla="*/ 2705824 w 2797264"/>
              <a:gd name="connsiteY0" fmla="*/ 2705824 h 2797264"/>
              <a:gd name="connsiteX1" fmla="*/ 306766 w 2797264"/>
              <a:gd name="connsiteY1" fmla="*/ 2705824 h 2797264"/>
              <a:gd name="connsiteX2" fmla="*/ 0 w 2797264"/>
              <a:gd name="connsiteY2" fmla="*/ 2399058 h 2797264"/>
              <a:gd name="connsiteX3" fmla="*/ 0 w 2797264"/>
              <a:gd name="connsiteY3" fmla="*/ 0 h 2797264"/>
              <a:gd name="connsiteX4" fmla="*/ 2797264 w 2797264"/>
              <a:gd name="connsiteY4" fmla="*/ 2797264 h 2797264"/>
              <a:gd name="connsiteX0" fmla="*/ 2705824 w 2705824"/>
              <a:gd name="connsiteY0" fmla="*/ 2705824 h 2705824"/>
              <a:gd name="connsiteX1" fmla="*/ 306766 w 2705824"/>
              <a:gd name="connsiteY1" fmla="*/ 2705824 h 2705824"/>
              <a:gd name="connsiteX2" fmla="*/ 0 w 2705824"/>
              <a:gd name="connsiteY2" fmla="*/ 2399058 h 2705824"/>
              <a:gd name="connsiteX3" fmla="*/ 0 w 2705824"/>
              <a:gd name="connsiteY3" fmla="*/ 0 h 27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824" h="2705824">
                <a:moveTo>
                  <a:pt x="2705824" y="2705824"/>
                </a:moveTo>
                <a:lnTo>
                  <a:pt x="306766" y="2705824"/>
                </a:lnTo>
                <a:cubicBezTo>
                  <a:pt x="137344" y="2705824"/>
                  <a:pt x="0" y="2568480"/>
                  <a:pt x="0" y="2399058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CE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695752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5% Charcoal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Indigo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9" r:id="rId5"/>
    <p:sldLayoutId id="2147484280" r:id="rId6"/>
    <p:sldLayoutId id="2147484288" r:id="rId7"/>
    <p:sldLayoutId id="2147484289" r:id="rId8"/>
    <p:sldLayoutId id="2147484290" r:id="rId9"/>
    <p:sldLayoutId id="2147484291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  <p:sldLayoutId id="2147484249" r:id="rId20"/>
    <p:sldLayoutId id="2147484250" r:id="rId21"/>
    <p:sldLayoutId id="2147484251" r:id="rId22"/>
    <p:sldLayoutId id="2147484252" r:id="rId23"/>
    <p:sldLayoutId id="2147484253" r:id="rId24"/>
    <p:sldLayoutId id="2147484254" r:id="rId25"/>
    <p:sldLayoutId id="2147484255" r:id="rId26"/>
    <p:sldLayoutId id="2147484256" r:id="rId27"/>
    <p:sldLayoutId id="2147484281" r:id="rId28"/>
    <p:sldLayoutId id="2147484282" r:id="rId29"/>
    <p:sldLayoutId id="2147484283" r:id="rId30"/>
    <p:sldLayoutId id="2147484284" r:id="rId31"/>
    <p:sldLayoutId id="2147484285" r:id="rId32"/>
    <p:sldLayoutId id="2147484286" r:id="rId33"/>
    <p:sldLayoutId id="214748428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aafcab4fbe5b46c5b5b7d4101cce2506?elqTrackId=87830d6fdf07406395abe5b12aa3f751&amp;elqaid=1251&amp;elqat=2&amp;elqak=8AF5895905681225C1A4AF3E6C379BBF7786450B86CC6A36FF36E3F37555A59588E9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app.smartsheet.com/b/form/d9679acf292d4fd08c2ad8245dd5593e?elqTrackId=e2640573957541619e7c3d92a563ee81&amp;elqaid=1251&amp;elqat=2&amp;elqak=8AF563843DBECF17D97D59FD0B22EC425FA672B44AA5B2C68545AA2158A65A239A41" TargetMode="Externa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hyperlink" Target="https://app.smartsheet.com/b/publish?EQBCT=676ad01826754b749dfe7b6ca4b8d5c8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app.smartsheet.com/sheets/GrPM4cjJJw3vQpF7qcFWv4jGpvR74v3XGP49r7W1?view=grid" TargetMode="External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4ADC4-BD15-2F2B-741A-EDFCCB5EC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US"/>
              <a:t>Welcome to Marketing Operations Open Office Hours – September Session</a:t>
            </a:r>
          </a:p>
        </p:txBody>
      </p:sp>
    </p:spTree>
    <p:extLst>
      <p:ext uri="{BB962C8B-B14F-4D97-AF65-F5344CB8AC3E}">
        <p14:creationId xmlns:p14="http://schemas.microsoft.com/office/powerpoint/2010/main" val="11260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0E3498-D44C-4E3F-66E0-52039C32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C02D5-B939-BFF8-7657-D0B3D73FC719}"/>
              </a:ext>
            </a:extLst>
          </p:cNvPr>
          <p:cNvSpPr txBox="1"/>
          <p:nvPr/>
        </p:nvSpPr>
        <p:spPr>
          <a:xfrm>
            <a:off x="1962418" y="1551964"/>
            <a:ext cx="9429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Welcome</a:t>
            </a:r>
          </a:p>
          <a:p>
            <a:pPr lvl="0" fontAlgn="base"/>
            <a:endParaRPr lang="en-US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/>
              <a:t>Keep Marketing Performance Hub (MPH) dashboards accurate: Self-Reported data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/>
              <a:t>Q&amp;A</a:t>
            </a:r>
          </a:p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3" y="1733834"/>
            <a:ext cx="5119461" cy="4649211"/>
          </a:xfrm>
        </p:spPr>
        <p:txBody>
          <a:bodyPr/>
          <a:lstStyle/>
          <a:p>
            <a:r>
              <a:rPr lang="en-US"/>
              <a:t>Get your questions answered by the marketing operations team. Open Office Hours are held monthly with the following agenda:</a:t>
            </a:r>
          </a:p>
          <a:p>
            <a:pPr lvl="1"/>
            <a:r>
              <a:rPr lang="en-US"/>
              <a:t>Learn about a tip or best practice  </a:t>
            </a:r>
          </a:p>
          <a:p>
            <a:pPr lvl="1"/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pPr lvl="1"/>
            <a:r>
              <a:rPr lang="en-US"/>
              <a:t>Learn how to leverage IQVIA’s marketing systems and processes most effectively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US">
              <a:cs typeface="Arial"/>
            </a:endParaRPr>
          </a:p>
          <a:p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Operations Open Office Hours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FB10-878E-0CD7-8E95-6DD7C8C36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cs typeface="Arial"/>
              </a:rPr>
              <a:t>Srujana Pavuluri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C5644-711A-25EC-9948-82810157A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latin typeface="Arial"/>
                <a:cs typeface="Arial"/>
              </a:rPr>
              <a:t>Keep Dashboards Accurate: Self-Reported Data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FA3F35-2A98-A6F5-EC87-BFD79E96D5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Marketing Operations Open Office Hours September 3, 2025</a:t>
            </a:r>
          </a:p>
        </p:txBody>
      </p:sp>
    </p:spTree>
    <p:extLst>
      <p:ext uri="{BB962C8B-B14F-4D97-AF65-F5344CB8AC3E}">
        <p14:creationId xmlns:p14="http://schemas.microsoft.com/office/powerpoint/2010/main" val="39074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FE965E-B84D-BA93-AB07-AF93F8B46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Self-Reported Data Maintained Monthly by Marketing Teams</a:t>
            </a:r>
          </a:p>
          <a:p>
            <a:endParaRPr lang="en-US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C43E9-759F-4681-9959-0B39580C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/>
              <a:t>Where you need to maintain self-reported data</a:t>
            </a:r>
            <a:endParaRPr lang="en-US">
              <a:cs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F59027B-9715-4F5D-9E52-10D8064A5039}"/>
              </a:ext>
            </a:extLst>
          </p:cNvPr>
          <p:cNvSpPr>
            <a:spLocks/>
          </p:cNvSpPr>
          <p:nvPr/>
        </p:nvSpPr>
        <p:spPr>
          <a:xfrm>
            <a:off x="411826" y="2395489"/>
            <a:ext cx="3548651" cy="3903711"/>
          </a:xfrm>
          <a:prstGeom prst="roundRect">
            <a:avLst>
              <a:gd name="adj" fmla="val 4795"/>
            </a:avLst>
          </a:prstGeom>
          <a:solidFill>
            <a:schemeClr val="bg1"/>
          </a:solidFill>
          <a:ln w="381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AA2F5F-3306-4D1B-B800-BC0EBB8FD768}"/>
              </a:ext>
            </a:extLst>
          </p:cNvPr>
          <p:cNvSpPr>
            <a:spLocks/>
          </p:cNvSpPr>
          <p:nvPr/>
        </p:nvSpPr>
        <p:spPr>
          <a:xfrm>
            <a:off x="1457639" y="1399817"/>
            <a:ext cx="1457024" cy="1457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6A1CA54-E14C-462D-B22D-07C14DFE4416}"/>
              </a:ext>
            </a:extLst>
          </p:cNvPr>
          <p:cNvSpPr/>
          <p:nvPr/>
        </p:nvSpPr>
        <p:spPr>
          <a:xfrm>
            <a:off x="1602517" y="1510394"/>
            <a:ext cx="1167269" cy="11672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435426FC-CF97-4B7A-8608-9967195749B5}"/>
              </a:ext>
            </a:extLst>
          </p:cNvPr>
          <p:cNvSpPr>
            <a:spLocks/>
          </p:cNvSpPr>
          <p:nvPr/>
        </p:nvSpPr>
        <p:spPr>
          <a:xfrm>
            <a:off x="1445917" y="1399817"/>
            <a:ext cx="1480469" cy="1457024"/>
          </a:xfrm>
          <a:prstGeom prst="arc">
            <a:avLst>
              <a:gd name="adj1" fmla="val 1267608"/>
              <a:gd name="adj2" fmla="val 9534225"/>
            </a:avLst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691FC8-A516-4640-938D-F96E045290D6}"/>
              </a:ext>
            </a:extLst>
          </p:cNvPr>
          <p:cNvSpPr/>
          <p:nvPr/>
        </p:nvSpPr>
        <p:spPr>
          <a:xfrm>
            <a:off x="411826" y="2997200"/>
            <a:ext cx="3548650" cy="447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/>
              <a:t>Reporting Group Organization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74F79C5D-B4B0-4F7E-8CB6-C2C74F704C16}"/>
              </a:ext>
            </a:extLst>
          </p:cNvPr>
          <p:cNvSpPr>
            <a:spLocks/>
          </p:cNvSpPr>
          <p:nvPr/>
        </p:nvSpPr>
        <p:spPr>
          <a:xfrm>
            <a:off x="4321675" y="2395489"/>
            <a:ext cx="3548651" cy="3903711"/>
          </a:xfrm>
          <a:prstGeom prst="roundRect">
            <a:avLst>
              <a:gd name="adj" fmla="val 4795"/>
            </a:avLst>
          </a:prstGeom>
          <a:solidFill>
            <a:schemeClr val="bg1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E7BAE2-5719-4CF9-8237-CF0FE7F91384}"/>
              </a:ext>
            </a:extLst>
          </p:cNvPr>
          <p:cNvSpPr>
            <a:spLocks/>
          </p:cNvSpPr>
          <p:nvPr/>
        </p:nvSpPr>
        <p:spPr>
          <a:xfrm>
            <a:off x="5367488" y="1399817"/>
            <a:ext cx="1457024" cy="1457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44E2350-6781-4911-B3C9-1CFEE5F912AC}"/>
              </a:ext>
            </a:extLst>
          </p:cNvPr>
          <p:cNvSpPr/>
          <p:nvPr/>
        </p:nvSpPr>
        <p:spPr>
          <a:xfrm>
            <a:off x="5512366" y="1510394"/>
            <a:ext cx="1167269" cy="11672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07" name="Arc 106">
            <a:extLst>
              <a:ext uri="{FF2B5EF4-FFF2-40B4-BE49-F238E27FC236}">
                <a16:creationId xmlns:a16="http://schemas.microsoft.com/office/drawing/2014/main" id="{C5B70E39-87F4-443F-A01C-852A002C8E66}"/>
              </a:ext>
            </a:extLst>
          </p:cNvPr>
          <p:cNvSpPr>
            <a:spLocks/>
          </p:cNvSpPr>
          <p:nvPr/>
        </p:nvSpPr>
        <p:spPr>
          <a:xfrm>
            <a:off x="5355766" y="1399817"/>
            <a:ext cx="1480469" cy="1457024"/>
          </a:xfrm>
          <a:prstGeom prst="arc">
            <a:avLst>
              <a:gd name="adj1" fmla="val 1276050"/>
              <a:gd name="adj2" fmla="val 9528815"/>
            </a:avLst>
          </a:prstGeom>
          <a:ln w="38100" cap="rnd">
            <a:solidFill>
              <a:srgbClr val="00558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1AADFCC-122F-4692-8548-3B43F64CBCE8}"/>
              </a:ext>
            </a:extLst>
          </p:cNvPr>
          <p:cNvSpPr/>
          <p:nvPr/>
        </p:nvSpPr>
        <p:spPr>
          <a:xfrm>
            <a:off x="4321675" y="2997200"/>
            <a:ext cx="3548650" cy="447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/>
              <a:t>IQVIA.com URL Mapping	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E9502796-8D3A-4C6A-A195-4AA7DE3047A2}"/>
              </a:ext>
            </a:extLst>
          </p:cNvPr>
          <p:cNvSpPr>
            <a:spLocks/>
          </p:cNvSpPr>
          <p:nvPr/>
        </p:nvSpPr>
        <p:spPr>
          <a:xfrm>
            <a:off x="8231524" y="2395489"/>
            <a:ext cx="3548651" cy="3903711"/>
          </a:xfrm>
          <a:prstGeom prst="roundRect">
            <a:avLst>
              <a:gd name="adj" fmla="val 4795"/>
            </a:avLst>
          </a:prstGeom>
          <a:solidFill>
            <a:schemeClr val="bg1"/>
          </a:solidFill>
          <a:ln w="38100" cap="rnd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C423C20-8A15-4169-9E34-D4C34E780E63}"/>
              </a:ext>
            </a:extLst>
          </p:cNvPr>
          <p:cNvSpPr>
            <a:spLocks/>
          </p:cNvSpPr>
          <p:nvPr/>
        </p:nvSpPr>
        <p:spPr>
          <a:xfrm>
            <a:off x="9277337" y="1399817"/>
            <a:ext cx="1457024" cy="1457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70212EE-254A-4D94-8C1F-276CFFCADD41}"/>
              </a:ext>
            </a:extLst>
          </p:cNvPr>
          <p:cNvSpPr/>
          <p:nvPr/>
        </p:nvSpPr>
        <p:spPr>
          <a:xfrm>
            <a:off x="9422215" y="1510394"/>
            <a:ext cx="1167269" cy="116726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20" name="Arc 119">
            <a:extLst>
              <a:ext uri="{FF2B5EF4-FFF2-40B4-BE49-F238E27FC236}">
                <a16:creationId xmlns:a16="http://schemas.microsoft.com/office/drawing/2014/main" id="{301FC359-CA55-44DE-B363-9E3259850F74}"/>
              </a:ext>
            </a:extLst>
          </p:cNvPr>
          <p:cNvSpPr>
            <a:spLocks/>
          </p:cNvSpPr>
          <p:nvPr/>
        </p:nvSpPr>
        <p:spPr>
          <a:xfrm>
            <a:off x="9265615" y="1399817"/>
            <a:ext cx="1480469" cy="1457024"/>
          </a:xfrm>
          <a:prstGeom prst="arc">
            <a:avLst>
              <a:gd name="adj1" fmla="val 1270720"/>
              <a:gd name="adj2" fmla="val 9534122"/>
            </a:avLst>
          </a:prstGeom>
          <a:ln w="381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18D6280-B141-4240-A2E8-E9B0E290316B}"/>
              </a:ext>
            </a:extLst>
          </p:cNvPr>
          <p:cNvSpPr/>
          <p:nvPr/>
        </p:nvSpPr>
        <p:spPr>
          <a:xfrm>
            <a:off x="8231524" y="2997200"/>
            <a:ext cx="3548650" cy="447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/>
              <a:t>Event/Webinar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831E33-B8A9-4C13-B6C9-D845DCA3DF43}"/>
              </a:ext>
            </a:extLst>
          </p:cNvPr>
          <p:cNvSpPr txBox="1"/>
          <p:nvPr/>
        </p:nvSpPr>
        <p:spPr>
          <a:xfrm>
            <a:off x="417269" y="3447666"/>
            <a:ext cx="3537765" cy="1646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/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Typically driven by organizational change and strategic shifts in campaigns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Reporting groups mapped to new campaigns on submission forms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New reporting group request/changes will be  supported in end of monthly process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640938-B7BA-4000-A348-10B61EF1B8E0}"/>
              </a:ext>
            </a:extLst>
          </p:cNvPr>
          <p:cNvSpPr txBox="1"/>
          <p:nvPr/>
        </p:nvSpPr>
        <p:spPr>
          <a:xfrm>
            <a:off x="4319796" y="3447666"/>
            <a:ext cx="3537765" cy="1646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/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Smartsheet tool allows marketers to review and add mappings as needed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/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New web page requests on forms  - mapping will be automatic based on marketing selections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48937C-445F-472D-A4F2-6DDC7B4F86B6}"/>
              </a:ext>
            </a:extLst>
          </p:cNvPr>
          <p:cNvSpPr txBox="1"/>
          <p:nvPr/>
        </p:nvSpPr>
        <p:spPr>
          <a:xfrm>
            <a:off x="8238654" y="3447666"/>
            <a:ext cx="3537765" cy="1899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/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Metrics like Registrants, Attendees, Total events/webinars, Total Cost, etc. are all informed from the Event and Webinar calendars. Marketers need to accurately add and update the event and webinar calendars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ON24 webinars and data will come directly from ON24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4B792-372D-BC62-CF86-98E91F27CC4F}"/>
              </a:ext>
            </a:extLst>
          </p:cNvPr>
          <p:cNvSpPr txBox="1"/>
          <p:nvPr/>
        </p:nvSpPr>
        <p:spPr>
          <a:xfrm>
            <a:off x="568411" y="5527458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hlinkClick r:id="rId3"/>
              </a:rPr>
              <a:t>Link to Change Request Form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A8C40-49F0-1CFD-050D-8C9221392EE6}"/>
              </a:ext>
            </a:extLst>
          </p:cNvPr>
          <p:cNvSpPr txBox="1"/>
          <p:nvPr/>
        </p:nvSpPr>
        <p:spPr>
          <a:xfrm>
            <a:off x="4794078" y="5527458"/>
            <a:ext cx="2519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hlinkClick r:id="rId4"/>
              </a:rPr>
              <a:t>Link to URL Mapping Tool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25311-B79A-69C0-82A5-A7145079CA3B}"/>
              </a:ext>
            </a:extLst>
          </p:cNvPr>
          <p:cNvSpPr txBox="1"/>
          <p:nvPr/>
        </p:nvSpPr>
        <p:spPr>
          <a:xfrm>
            <a:off x="8614383" y="5527458"/>
            <a:ext cx="2946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hlinkClick r:id="rId5"/>
              </a:rPr>
              <a:t>Link to Webinar/Event Toolbox</a:t>
            </a:r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641E41-CE42-EF59-4E78-2C603C133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0045" y="1653313"/>
            <a:ext cx="822960" cy="8229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8A3336-92D1-9563-8E6B-999E3E0F5B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1038" y="1652093"/>
            <a:ext cx="822960" cy="8229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159EFB0-D479-65EB-F2EC-E68A7DE4FA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63041" y="175092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9E2ABC-99A6-F704-8385-7EA9FF4FC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/>
              <a:t>Strengthening confidence in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/>
              <a:t>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/>
              <a:t>Monthly reporting champion huddles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/>
              <a:t>Mapping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/>
              <a:t>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/>
              <a:t>API sync governance dashboard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3C77B-3CC0-9150-B5FC-7C5E7AF1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>
            <a:noAutofit/>
          </a:bodyPr>
          <a:lstStyle/>
          <a:p>
            <a:r>
              <a:rPr lang="en-US"/>
              <a:t>Resources to help improve data quality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034FC-8624-70C4-3B1D-9F672A08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0" y="1264802"/>
            <a:ext cx="4947729" cy="27252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BE232-B752-6196-75D7-3E7753739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37" y="4684955"/>
            <a:ext cx="3582524" cy="1986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61539F-B2C8-C858-F768-A07413FF4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910" y="3990005"/>
            <a:ext cx="4081399" cy="2299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8D6129-6CD6-932E-64D2-675C5F275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790" y="4684955"/>
            <a:ext cx="4192490" cy="2077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9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0605E-519A-EB8D-5877-F291285F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26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FBF47825-BA15-42F8-B8DD-474EE679720A}" vid="{51500039-90C3-4EE0-82E8-5B46344F180D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20" ma:contentTypeDescription="Create a new document." ma:contentTypeScope="" ma:versionID="ad28878c911ec4aa9c8f8cac17fa5600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c8d0122162291121ea0cc7ece83b8807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bout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bout" ma:index="24" nillable="true" ma:displayName="About" ma:format="Dropdown" ma:internalName="About">
      <xsd:simpleType>
        <xsd:restriction base="dms:Text">
          <xsd:maxLength value="255"/>
        </xsd:restriction>
      </xsd:simpleType>
    </xsd:element>
    <xsd:element name="Owner" ma:index="25" nillable="true" ma:displayName="Owner" ma:format="Dropdown" ma:internalName="Own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3d99252-4236-4875-9705-b79300e2d557" xsi:nil="true"/>
    <About xmlns="a3d99252-4236-4875-9705-b79300e2d557" xsi:nil="true"/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Props1.xml><?xml version="1.0" encoding="utf-8"?>
<ds:datastoreItem xmlns:ds="http://schemas.openxmlformats.org/officeDocument/2006/customXml" ds:itemID="{4423C0CA-5009-47CB-A797-72E4DEC02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D1A754-0255-415F-9E97-0F0BE3DD987B}">
  <ds:schemaRefs>
    <ds:schemaRef ds:uri="1c9b69b2-596d-4757-b9cd-cd8972304baa"/>
    <ds:schemaRef ds:uri="a3d99252-4236-4875-9705-b79300e2d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B204CA-FCBB-484A-9BB6-0F3E53A854A7}">
  <ds:schemaRefs>
    <ds:schemaRef ds:uri="1c9b69b2-596d-4757-b9cd-cd8972304baa"/>
    <ds:schemaRef ds:uri="a3d99252-4236-4875-9705-b79300e2d5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IQVIA_V3.0.0</vt:lpstr>
      <vt:lpstr>Welcome to Marketing Operations Open Office Hours – September Session</vt:lpstr>
      <vt:lpstr>Agenda</vt:lpstr>
      <vt:lpstr>Marketing Operations Open Office Hours </vt:lpstr>
      <vt:lpstr>Keep Dashboards Accurate: Self-Reported Data</vt:lpstr>
      <vt:lpstr>Where you need to maintain self-reported data</vt:lpstr>
      <vt:lpstr>Resources to help improve data quality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LinkedIn message ads and click-to-message ads</dc:title>
  <dc:creator>Kamboj, Sandeep</dc:creator>
  <cp:revision>2</cp:revision>
  <cp:lastPrinted>2019-08-20T20:33:24Z</cp:lastPrinted>
  <dcterms:created xsi:type="dcterms:W3CDTF">2025-04-01T04:30:23Z</dcterms:created>
  <dcterms:modified xsi:type="dcterms:W3CDTF">2025-09-05T17:24:38Z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